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0" r:id="rId4"/>
    <p:sldId id="258" r:id="rId5"/>
    <p:sldId id="259" r:id="rId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57"/>
    <p:restoredTop sz="94653"/>
  </p:normalViewPr>
  <p:slideViewPr>
    <p:cSldViewPr snapToGrid="0" snapToObjects="1">
      <p:cViewPr>
        <p:scale>
          <a:sx n="97" d="100"/>
          <a:sy n="97" d="100"/>
        </p:scale>
        <p:origin x="-652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6" name="Shape 14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829850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799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741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691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685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6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7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8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9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0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98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92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3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4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5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6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7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5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99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0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1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2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3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4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2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06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7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8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9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0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1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9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13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4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5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6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7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8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26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20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1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2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3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4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5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33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27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8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9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0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1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2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0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34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5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6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7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8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9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98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748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742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3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4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5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6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7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5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49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0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1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2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3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4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2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56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7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8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9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0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1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9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63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4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5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6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7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8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6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70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1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2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3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4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5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83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77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8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9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0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1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2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0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84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5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6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7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8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9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7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91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2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3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4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5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6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800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802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8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925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867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817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811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2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3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4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5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6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24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18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9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0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1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2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3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1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25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6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7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8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9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0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8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32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3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4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5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6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7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45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39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0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1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2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3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4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52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46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7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8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9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0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1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59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53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4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5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6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7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8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66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60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1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2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3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4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5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24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874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868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9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0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1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2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3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81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75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6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7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8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9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0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88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82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3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4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5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6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7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95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89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0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1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2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3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4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2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96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7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8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9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0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1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9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03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4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5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6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7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8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16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10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1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2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3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4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5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23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17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8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9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0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1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2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926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928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9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050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992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942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936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7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8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9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0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1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49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43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4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5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6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7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8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56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50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1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2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3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4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5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63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57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8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9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0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1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2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0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64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5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6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7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8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9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7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71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2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3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4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5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6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84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78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9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0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1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2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3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91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85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6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7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8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9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0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049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999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993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4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5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6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7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8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06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00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1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2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3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4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5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13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07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8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9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0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1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2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20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14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5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6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7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8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9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27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21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2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3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4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5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6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34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28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9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0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1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2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3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1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35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6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7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8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9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0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8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42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3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4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5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6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7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051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053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Title Text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</p:spPr>
        <p:txBody>
          <a:bodyPr lIns="44450" tIns="44450" rIns="44450" bIns="44450" anchor="b"/>
          <a:lstStyle>
            <a:lvl1pPr algn="l" defTabSz="914400">
              <a:lnSpc>
                <a:spcPct val="90000"/>
              </a:lnSpc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055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6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</p:spPr>
        <p:txBody>
          <a:bodyPr lIns="44450" tIns="44450" rIns="44450" bIns="44450"/>
          <a:lstStyle/>
          <a:p>
            <a:pPr marL="0" indent="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178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120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070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064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5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6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7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8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9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77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71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2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3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4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5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6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84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78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9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0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1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2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3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91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85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6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7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8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9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0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98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92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3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4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5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6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7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05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99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0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1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2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3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4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12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06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7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8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9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0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1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19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13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4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5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6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7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8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177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127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121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2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3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4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5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6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34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28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9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0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1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2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3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41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35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6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7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8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9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0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48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42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3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4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5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6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7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55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49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0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1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2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3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4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62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56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7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8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9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0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1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69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63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4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5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6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7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8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76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70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1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2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3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4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5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179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181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182" name="Title Text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</p:spPr>
        <p:txBody>
          <a:bodyPr lIns="44450" tIns="44450" rIns="44450" bIns="44450" anchor="b"/>
          <a:lstStyle>
            <a:lvl1pPr algn="l" defTabSz="914400">
              <a:lnSpc>
                <a:spcPct val="90000"/>
              </a:lnSpc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1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</p:spPr>
        <p:txBody>
          <a:bodyPr lIns="44450" tIns="44450" rIns="44450" bIns="44450"/>
          <a:lstStyle>
            <a:lvl1pPr marL="0" indent="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306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248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198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192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3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4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5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6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7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05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99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0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1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2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3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4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2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06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7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8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9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0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1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9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13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4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5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6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7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8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26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20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1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2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3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4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5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33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27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8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9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0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1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2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40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34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5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6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7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8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9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47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41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2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3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4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5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6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05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255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249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0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1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2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3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4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2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56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7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8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9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0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1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9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63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4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5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6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7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8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76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0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1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2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3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4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5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83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7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8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9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0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1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2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0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84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5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6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7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8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9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7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91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2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3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4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5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6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04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98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9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0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1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2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3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307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309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310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311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433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375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325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319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0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1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2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3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4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2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26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7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8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9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0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1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9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33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4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5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6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7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8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46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40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1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2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3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4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5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53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47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8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9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0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1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2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0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54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5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6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7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8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9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7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61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2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3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4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5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6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74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68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9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0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1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2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3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432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382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376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7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8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9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0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1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89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83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4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5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6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7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8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96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90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1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2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3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4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5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03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97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8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9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0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1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2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10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04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5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6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7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8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9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17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1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2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3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4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5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6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24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8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9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0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1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2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3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31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25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6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7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8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9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30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434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436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Title Text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438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63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05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55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49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2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6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9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3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7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0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7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0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4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1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8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62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12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06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9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3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8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0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1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0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4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7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3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4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5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6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54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8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9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0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1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2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3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61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55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6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7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8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9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60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64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66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itle Text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44450" tIns="44450" rIns="44450" bIns="44450"/>
          <a:lstStyle>
            <a:lvl1pPr marL="0" indent="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0" indent="3429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0" indent="6858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0" indent="10287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0" indent="13716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290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232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82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76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7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8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9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0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1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89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83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4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5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6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7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8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96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90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1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2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3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4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5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03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97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8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9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0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1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2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0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04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5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6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7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8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9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7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11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2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3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4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5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6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4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18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9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0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1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2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3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31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25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6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7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8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9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0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289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239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233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4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5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6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7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8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46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40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1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2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3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4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5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53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47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8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9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0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1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2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60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54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5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6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7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8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9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67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61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2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3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4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5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6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74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68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9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0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1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2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3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81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75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6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7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8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9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0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88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82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3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4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5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6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7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291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293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295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417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359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309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303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4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5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6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7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8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16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10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1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2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3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4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5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23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17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8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9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0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1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2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30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24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5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6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7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8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9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37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31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2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3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4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5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6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44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38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9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0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1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2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3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51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45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6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7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8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9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0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58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52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3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4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5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6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7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416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366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360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1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2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3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4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5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73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67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8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9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0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1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2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80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74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5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6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7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8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9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87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81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2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3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4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5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6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94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88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9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0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1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2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3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01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95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6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7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8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9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0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08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02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3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4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5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6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7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15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09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0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1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2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3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4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418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420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Title Text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</p:spPr>
        <p:txBody>
          <a:bodyPr lIns="44450" tIns="44450" rIns="44450" bIns="44450" anchor="t"/>
          <a:lstStyle>
            <a:lvl1pPr algn="l" defTabSz="914400">
              <a:lnSpc>
                <a:spcPct val="90000"/>
              </a:lnSpc>
              <a:defRPr sz="3000" b="1" cap="all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4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</p:spPr>
        <p:txBody>
          <a:bodyPr lIns="44450" tIns="44450" rIns="44450" bIns="44450" anchor="b"/>
          <a:lstStyle>
            <a:lvl1pPr marL="0" indent="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544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486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436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430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1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2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3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4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5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43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37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8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9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0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1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2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50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44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5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6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7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8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9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57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51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2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3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4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5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6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64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58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9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0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1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2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3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71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65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6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7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8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9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0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78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72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3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4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5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6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7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85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79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0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1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2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3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4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543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493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487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8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9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0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1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2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00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94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5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6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7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8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9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07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01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2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3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4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5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6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14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08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9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0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1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2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3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21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15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6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7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8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9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0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28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22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3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4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5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6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7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35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29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0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1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2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3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4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42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36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7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8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9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0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1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545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547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5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671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613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563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557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8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9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0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1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2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70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64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5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6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7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8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9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77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71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2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3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4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5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6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84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78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9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0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1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2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3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91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85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6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7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8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9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0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98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92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3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4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5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6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7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05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99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0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1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2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3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4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12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06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7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8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9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0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1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670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620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614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5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6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7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8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9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27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21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2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3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4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5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6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34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28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9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0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1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2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3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41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35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6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7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8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9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0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48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42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3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4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5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6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7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55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49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0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1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2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3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4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2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56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7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8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9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0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1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9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63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4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5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6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7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8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672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674" name="Picture 121" descr="Picture 1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6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</p:spPr>
        <p:txBody>
          <a:bodyPr lIns="44450" tIns="44450" rIns="44450" bIns="44450" anchor="b"/>
          <a:lstStyle>
            <a:lvl1pPr marL="0" indent="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</p:spPr>
        <p:txBody>
          <a:bodyPr lIns="44450" tIns="44450" rIns="44450" bIns="44450" anchor="b"/>
          <a:lstStyle/>
          <a:p>
            <a:pPr marL="0" indent="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IETF Hackathon - &lt;Project name&gt;"/>
          <p:cNvSpPr txBox="1"/>
          <p:nvPr/>
        </p:nvSpPr>
        <p:spPr>
          <a:xfrm>
            <a:off x="3045582" y="4731544"/>
            <a:ext cx="256736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535353"/>
                </a:solidFill>
              </a:defRPr>
            </a:lvl1pPr>
          </a:lstStyle>
          <a:p>
            <a:r>
              <a:rPr dirty="0"/>
              <a:t>IETF Hackathon </a:t>
            </a:r>
            <a:r>
              <a:rPr lang="en-GB" dirty="0" smtClean="0"/>
              <a:t>–</a:t>
            </a:r>
            <a:r>
              <a:rPr dirty="0" smtClean="0"/>
              <a:t> </a:t>
            </a:r>
            <a:r>
              <a:rPr lang="en-GB" dirty="0" err="1" smtClean="0"/>
              <a:t>SUIT@</a:t>
            </a:r>
            <a:r>
              <a:rPr lang="en-GB" baseline="0" dirty="0" err="1" smtClean="0"/>
              <a:t>Montreal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fNYC6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Title 1"/>
          <p:cNvSpPr txBox="1">
            <a:spLocks noGrp="1"/>
          </p:cNvSpPr>
          <p:nvPr>
            <p:ph type="ctrTitle"/>
          </p:nvPr>
        </p:nvSpPr>
        <p:spPr>
          <a:xfrm>
            <a:off x="363721" y="465834"/>
            <a:ext cx="4431904" cy="2517178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r>
              <a:rPr dirty="0"/>
              <a:t>IETF Hackathon:</a:t>
            </a:r>
          </a:p>
          <a:p>
            <a:pPr>
              <a:defRPr sz="3900"/>
            </a:pPr>
            <a:r>
              <a:rPr lang="es-ES" dirty="0" smtClean="0"/>
              <a:t>Software </a:t>
            </a:r>
            <a:r>
              <a:rPr lang="es-ES" dirty="0" err="1" smtClean="0"/>
              <a:t>Updates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IoT</a:t>
            </a:r>
            <a:r>
              <a:rPr lang="es-ES" dirty="0" smtClean="0"/>
              <a:t> (SUIT)</a:t>
            </a:r>
            <a:endParaRPr dirty="0"/>
          </a:p>
        </p:txBody>
      </p:sp>
      <p:sp>
        <p:nvSpPr>
          <p:cNvPr id="1449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211122" y="3639353"/>
            <a:ext cx="4737101" cy="16858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400"/>
            </a:pPr>
            <a:r>
              <a:rPr dirty="0"/>
              <a:t>IETF 10</a:t>
            </a:r>
            <a:r>
              <a:rPr lang="en-US" dirty="0"/>
              <a:t>2</a:t>
            </a:r>
            <a:endParaRPr dirty="0"/>
          </a:p>
          <a:p>
            <a:pPr>
              <a:lnSpc>
                <a:spcPct val="90000"/>
              </a:lnSpc>
              <a:defRPr sz="2400"/>
            </a:pPr>
            <a:r>
              <a:rPr lang="en-US" dirty="0"/>
              <a:t>14-15</a:t>
            </a:r>
            <a:r>
              <a:rPr dirty="0"/>
              <a:t> </a:t>
            </a:r>
            <a:r>
              <a:rPr lang="en-US" dirty="0"/>
              <a:t>July</a:t>
            </a:r>
            <a:r>
              <a:rPr dirty="0"/>
              <a:t>, 2018 </a:t>
            </a:r>
          </a:p>
          <a:p>
            <a:pPr>
              <a:lnSpc>
                <a:spcPct val="90000"/>
              </a:lnSpc>
              <a:defRPr sz="2400"/>
            </a:pPr>
            <a:r>
              <a:rPr lang="en-US" dirty="0"/>
              <a:t>Montreal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DD19896-BA77-D141-BB18-D0BCEE2A1A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43438" y="642938"/>
            <a:ext cx="5143500" cy="38576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 smtClean="0"/>
              <a:t>Hackathon Plan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/>
              <a:t>Software </a:t>
            </a:r>
            <a:r>
              <a:rPr lang="es-ES" dirty="0" err="1" smtClean="0"/>
              <a:t>Updates</a:t>
            </a:r>
            <a:r>
              <a:rPr lang="es-ES" dirty="0" smtClean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smtClean="0"/>
              <a:t>IoT</a:t>
            </a:r>
            <a:endParaRPr dirty="0"/>
          </a:p>
        </p:txBody>
      </p:sp>
      <p:sp>
        <p:nvSpPr>
          <p:cNvPr id="145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338655" y="1619794"/>
            <a:ext cx="4122312" cy="3288383"/>
          </a:xfrm>
          <a:prstGeom prst="rect">
            <a:avLst/>
          </a:prstGeom>
        </p:spPr>
        <p:txBody>
          <a:bodyPr/>
          <a:lstStyle/>
          <a:p>
            <a:pPr marL="244929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r>
              <a:rPr lang="es-ES" dirty="0" err="1" smtClean="0"/>
              <a:t>Generate</a:t>
            </a:r>
            <a:r>
              <a:rPr lang="es-ES" dirty="0" smtClean="0"/>
              <a:t> a </a:t>
            </a:r>
            <a:r>
              <a:rPr lang="es-ES" dirty="0" err="1" smtClean="0"/>
              <a:t>manifest</a:t>
            </a:r>
            <a:endParaRPr lang="es-ES" dirty="0"/>
          </a:p>
          <a:p>
            <a:pPr marL="244929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r>
              <a:rPr lang="es-ES" dirty="0" err="1" smtClean="0"/>
              <a:t>Encode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in CBOR</a:t>
            </a:r>
          </a:p>
          <a:p>
            <a:pPr marL="244929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r>
              <a:rPr lang="es-ES" dirty="0" err="1" smtClean="0"/>
              <a:t>Sign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COSE</a:t>
            </a:r>
          </a:p>
          <a:p>
            <a:pPr marL="244929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r>
              <a:rPr lang="es-ES" dirty="0" err="1" smtClean="0"/>
              <a:t>Verify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a SUIT </a:t>
            </a:r>
            <a:br>
              <a:rPr lang="es-ES" dirty="0" smtClean="0"/>
            </a:br>
            <a:r>
              <a:rPr lang="es-ES" dirty="0" err="1" smtClean="0"/>
              <a:t>prototyping</a:t>
            </a:r>
            <a:r>
              <a:rPr lang="es-ES" dirty="0" smtClean="0"/>
              <a:t> </a:t>
            </a:r>
            <a:r>
              <a:rPr lang="es-ES" dirty="0" err="1" smtClean="0"/>
              <a:t>board</a:t>
            </a:r>
            <a:r>
              <a:rPr lang="es-ES" dirty="0" smtClean="0"/>
              <a:t>.</a:t>
            </a:r>
          </a:p>
          <a:p>
            <a:pPr marL="244929" lvl="1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endParaRPr lang="en-US" dirty="0" smtClean="0"/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967" y="1458630"/>
            <a:ext cx="4530054" cy="30860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The Group</a:t>
            </a:r>
            <a:endParaRPr dirty="0"/>
          </a:p>
        </p:txBody>
      </p:sp>
      <p:sp>
        <p:nvSpPr>
          <p:cNvPr id="146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50223" y="1200151"/>
            <a:ext cx="2677886" cy="2842804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2400"/>
            </a:pPr>
            <a:r>
              <a:rPr dirty="0" smtClean="0"/>
              <a:t>Team:</a:t>
            </a:r>
            <a:endParaRPr lang="es-ES" dirty="0"/>
          </a:p>
          <a:p>
            <a:r>
              <a:rPr lang="es-ES" dirty="0" err="1"/>
              <a:t>Hannes</a:t>
            </a:r>
            <a:r>
              <a:rPr lang="es-ES" dirty="0"/>
              <a:t> </a:t>
            </a:r>
            <a:r>
              <a:rPr lang="es-ES" dirty="0" err="1"/>
              <a:t>Tschofenig</a:t>
            </a:r>
            <a:endParaRPr lang="es-ES" dirty="0"/>
          </a:p>
          <a:p>
            <a:r>
              <a:rPr lang="es-ES" dirty="0"/>
              <a:t>Jaime Jiménez</a:t>
            </a:r>
          </a:p>
          <a:p>
            <a:r>
              <a:rPr lang="es-ES" dirty="0">
                <a:solidFill>
                  <a:srgbClr val="FF0000"/>
                </a:solidFill>
              </a:rPr>
              <a:t>Felipe Espinoza</a:t>
            </a:r>
          </a:p>
          <a:p>
            <a:r>
              <a:rPr lang="es-ES" dirty="0">
                <a:solidFill>
                  <a:srgbClr val="FF0000"/>
                </a:solidFill>
              </a:rPr>
              <a:t>Alexandra Ibarra</a:t>
            </a:r>
          </a:p>
          <a:p>
            <a:r>
              <a:rPr lang="es-ES" dirty="0" smtClean="0">
                <a:solidFill>
                  <a:srgbClr val="00B050"/>
                </a:solidFill>
              </a:rPr>
              <a:t>Thomas </a:t>
            </a:r>
            <a:r>
              <a:rPr lang="es-ES" dirty="0" err="1">
                <a:solidFill>
                  <a:srgbClr val="00B050"/>
                </a:solidFill>
              </a:rPr>
              <a:t>Fossatti</a:t>
            </a:r>
            <a:endParaRPr lang="es-ES" dirty="0">
              <a:solidFill>
                <a:srgbClr val="00B050"/>
              </a:solidFill>
            </a:endParaRPr>
          </a:p>
          <a:p>
            <a:r>
              <a:rPr lang="es-ES" sz="3100" dirty="0">
                <a:solidFill>
                  <a:srgbClr val="00B050"/>
                </a:solidFill>
              </a:rPr>
              <a:t>Bill </a:t>
            </a:r>
            <a:r>
              <a:rPr lang="es-ES" sz="3100" dirty="0" err="1">
                <a:solidFill>
                  <a:srgbClr val="00B050"/>
                </a:solidFill>
              </a:rPr>
              <a:t>Silverajan</a:t>
            </a:r>
            <a:endParaRPr lang="es-ES" sz="3100" dirty="0">
              <a:solidFill>
                <a:srgbClr val="00B050"/>
              </a:solidFill>
            </a:endParaRPr>
          </a:p>
          <a:p>
            <a:r>
              <a:rPr lang="es-ES" sz="3100" dirty="0" smtClean="0">
                <a:solidFill>
                  <a:srgbClr val="00B050"/>
                </a:solidFill>
              </a:rPr>
              <a:t>David Waltermire</a:t>
            </a:r>
          </a:p>
          <a:p>
            <a:r>
              <a:rPr lang="en-GB" sz="3100" dirty="0">
                <a:solidFill>
                  <a:srgbClr val="00B050"/>
                </a:solidFill>
              </a:rPr>
              <a:t>Laurence </a:t>
            </a:r>
            <a:r>
              <a:rPr lang="en-GB" sz="3100" dirty="0" smtClean="0">
                <a:solidFill>
                  <a:srgbClr val="00B050"/>
                </a:solidFill>
              </a:rPr>
              <a:t>Lundblade</a:t>
            </a:r>
            <a:endParaRPr sz="3100" dirty="0">
              <a:solidFill>
                <a:srgbClr val="00B050"/>
              </a:solidFill>
            </a:endParaRPr>
          </a:p>
        </p:txBody>
      </p:sp>
      <p:sp>
        <p:nvSpPr>
          <p:cNvPr id="146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061" y="1063229"/>
            <a:ext cx="5889024" cy="3925058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65608" y="4288412"/>
            <a:ext cx="189412" cy="192486"/>
          </a:xfrm>
          <a:prstGeom prst="ellipse">
            <a:avLst/>
          </a:prstGeom>
          <a:solidFill>
            <a:srgbClr val="FF000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4199989"/>
            <a:ext cx="24352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s-ES" dirty="0" smtClean="0"/>
              <a:t> time IETF </a:t>
            </a:r>
            <a:endParaRPr lang="en-GB" dirty="0" smtClean="0"/>
          </a:p>
          <a:p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time SUIT Hackathon</a:t>
            </a:r>
            <a:endParaRPr lang="es-ES" dirty="0" smtClean="0"/>
          </a:p>
        </p:txBody>
      </p:sp>
      <p:sp>
        <p:nvSpPr>
          <p:cNvPr id="9" name="Oval 8"/>
          <p:cNvSpPr/>
          <p:nvPr/>
        </p:nvSpPr>
        <p:spPr>
          <a:xfrm>
            <a:off x="165608" y="4585592"/>
            <a:ext cx="189412" cy="192486"/>
          </a:xfrm>
          <a:prstGeom prst="ellipse">
            <a:avLst/>
          </a:prstGeom>
          <a:solidFill>
            <a:srgbClr val="00B05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got done</a:t>
            </a:r>
          </a:p>
        </p:txBody>
      </p:sp>
      <p:sp>
        <p:nvSpPr>
          <p:cNvPr id="145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254265" y="1200150"/>
            <a:ext cx="7143375" cy="356711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73529" indent="-457200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400"/>
            </a:pPr>
            <a:r>
              <a:rPr lang="es-ES" dirty="0" smtClean="0">
                <a:solidFill>
                  <a:schemeClr val="tx1"/>
                </a:solidFill>
              </a:rPr>
              <a:t>Set up </a:t>
            </a:r>
            <a:r>
              <a:rPr lang="es-ES" dirty="0" err="1" smtClean="0">
                <a:solidFill>
                  <a:schemeClr val="tx1"/>
                </a:solidFill>
              </a:rPr>
              <a:t>development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err="1" smtClean="0">
                <a:solidFill>
                  <a:schemeClr val="tx1"/>
                </a:solidFill>
              </a:rPr>
              <a:t>environment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err="1" smtClean="0">
                <a:solidFill>
                  <a:schemeClr val="tx1"/>
                </a:solidFill>
              </a:rPr>
              <a:t>for</a:t>
            </a:r>
            <a:r>
              <a:rPr lang="es-ES" dirty="0" smtClean="0">
                <a:solidFill>
                  <a:schemeClr val="tx1"/>
                </a:solidFill>
              </a:rPr>
              <a:t> use </a:t>
            </a:r>
            <a:r>
              <a:rPr lang="es-ES" dirty="0" err="1" smtClean="0">
                <a:solidFill>
                  <a:schemeClr val="tx1"/>
                </a:solidFill>
              </a:rPr>
              <a:t>with</a:t>
            </a:r>
            <a:r>
              <a:rPr lang="es-ES" dirty="0" smtClean="0">
                <a:solidFill>
                  <a:schemeClr val="tx1"/>
                </a:solidFill>
              </a:rPr>
              <a:t> new </a:t>
            </a:r>
            <a:r>
              <a:rPr lang="es-ES" dirty="0" err="1" smtClean="0">
                <a:solidFill>
                  <a:schemeClr val="tx1"/>
                </a:solidFill>
              </a:rPr>
              <a:t>board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err="1" smtClean="0">
                <a:solidFill>
                  <a:schemeClr val="tx1"/>
                </a:solidFill>
              </a:rPr>
              <a:t>on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err="1" smtClean="0">
                <a:solidFill>
                  <a:schemeClr val="tx1"/>
                </a:solidFill>
              </a:rPr>
              <a:t>multiple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err="1" smtClean="0">
                <a:solidFill>
                  <a:schemeClr val="tx1"/>
                </a:solidFill>
              </a:rPr>
              <a:t>OSs</a:t>
            </a:r>
            <a:r>
              <a:rPr lang="es-ES" dirty="0" smtClean="0">
                <a:solidFill>
                  <a:schemeClr val="tx1"/>
                </a:solidFill>
              </a:rPr>
              <a:t>. </a:t>
            </a:r>
            <a:r>
              <a:rPr lang="es-ES" dirty="0" err="1" smtClean="0">
                <a:solidFill>
                  <a:schemeClr val="tx1"/>
                </a:solidFill>
              </a:rPr>
              <a:t>Mbed</a:t>
            </a:r>
            <a:r>
              <a:rPr lang="es-ES" dirty="0" smtClean="0">
                <a:solidFill>
                  <a:schemeClr val="tx1"/>
                </a:solidFill>
              </a:rPr>
              <a:t> OS </a:t>
            </a:r>
            <a:r>
              <a:rPr lang="es-ES" dirty="0" err="1" smtClean="0">
                <a:solidFill>
                  <a:schemeClr val="tx1"/>
                </a:solidFill>
              </a:rPr>
              <a:t>was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err="1" smtClean="0">
                <a:solidFill>
                  <a:schemeClr val="tx1"/>
                </a:solidFill>
              </a:rPr>
              <a:t>used</a:t>
            </a:r>
            <a:r>
              <a:rPr lang="es-ES" dirty="0" smtClean="0">
                <a:solidFill>
                  <a:schemeClr val="tx1"/>
                </a:solidFill>
              </a:rPr>
              <a:t> as </a:t>
            </a:r>
            <a:r>
              <a:rPr lang="es-ES" dirty="0" err="1" smtClean="0">
                <a:solidFill>
                  <a:schemeClr val="tx1"/>
                </a:solidFill>
              </a:rPr>
              <a:t>an</a:t>
            </a:r>
            <a:r>
              <a:rPr lang="es-ES" dirty="0" smtClean="0">
                <a:solidFill>
                  <a:schemeClr val="tx1"/>
                </a:solidFill>
              </a:rPr>
              <a:t> IoT </a:t>
            </a:r>
            <a:r>
              <a:rPr lang="es-ES" dirty="0" err="1" smtClean="0">
                <a:solidFill>
                  <a:schemeClr val="tx1"/>
                </a:solidFill>
              </a:rPr>
              <a:t>operating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err="1" smtClean="0">
                <a:solidFill>
                  <a:schemeClr val="tx1"/>
                </a:solidFill>
              </a:rPr>
              <a:t>system</a:t>
            </a:r>
            <a:r>
              <a:rPr lang="es-ES" dirty="0" smtClean="0">
                <a:solidFill>
                  <a:schemeClr val="tx1"/>
                </a:solidFill>
              </a:rPr>
              <a:t>.</a:t>
            </a:r>
          </a:p>
          <a:p>
            <a:pPr marL="473529" indent="-457200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400"/>
            </a:pPr>
            <a:r>
              <a:rPr lang="es-ES" dirty="0" err="1" smtClean="0">
                <a:solidFill>
                  <a:schemeClr val="tx1"/>
                </a:solidFill>
              </a:rPr>
              <a:t>Generate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the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 smtClean="0">
                <a:solidFill>
                  <a:schemeClr val="tx1"/>
                </a:solidFill>
              </a:rPr>
              <a:t>manifest</a:t>
            </a:r>
            <a:endParaRPr lang="es-ES" dirty="0">
              <a:solidFill>
                <a:schemeClr val="tx1"/>
              </a:solidFill>
            </a:endParaRPr>
          </a:p>
          <a:p>
            <a:pPr marL="473529" indent="-457200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400"/>
            </a:pPr>
            <a:r>
              <a:rPr lang="es-ES" dirty="0" err="1">
                <a:solidFill>
                  <a:schemeClr val="tx1"/>
                </a:solidFill>
              </a:rPr>
              <a:t>Encode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 smtClean="0">
                <a:solidFill>
                  <a:schemeClr val="tx1"/>
                </a:solidFill>
              </a:rPr>
              <a:t>it</a:t>
            </a:r>
            <a:endParaRPr lang="es-ES" dirty="0">
              <a:solidFill>
                <a:schemeClr val="tx1"/>
              </a:solidFill>
            </a:endParaRPr>
          </a:p>
          <a:p>
            <a:pPr marL="473529" indent="-457200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400"/>
            </a:pPr>
            <a:r>
              <a:rPr lang="es-ES" dirty="0" err="1">
                <a:solidFill>
                  <a:schemeClr val="tx1"/>
                </a:solidFill>
              </a:rPr>
              <a:t>Sign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it</a:t>
            </a:r>
            <a:r>
              <a:rPr lang="es-ES" dirty="0">
                <a:solidFill>
                  <a:schemeClr val="tx1"/>
                </a:solidFill>
              </a:rPr>
              <a:t> </a:t>
            </a:r>
          </a:p>
          <a:p>
            <a:pPr marL="473529" indent="-457200">
              <a:lnSpc>
                <a:spcPct val="90000"/>
              </a:lnSpc>
              <a:spcBef>
                <a:spcPts val="500"/>
              </a:spcBef>
              <a:buFont typeface="+mj-lt"/>
              <a:buAutoNum type="arabicPeriod"/>
              <a:defRPr sz="2400"/>
            </a:pPr>
            <a:r>
              <a:rPr lang="es-ES" sz="2400" dirty="0" err="1">
                <a:solidFill>
                  <a:schemeClr val="tx1"/>
                </a:solidFill>
              </a:rPr>
              <a:t>Verify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it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on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the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 smtClean="0">
                <a:solidFill>
                  <a:schemeClr val="tx1"/>
                </a:solidFill>
              </a:rPr>
              <a:t>device</a:t>
            </a:r>
            <a:endParaRPr lang="es-ES" sz="2400" dirty="0">
              <a:solidFill>
                <a:schemeClr val="tx1"/>
              </a:solidFill>
            </a:endParaRPr>
          </a:p>
          <a:p>
            <a:pPr marL="16329" indent="0">
              <a:lnSpc>
                <a:spcPct val="90000"/>
              </a:lnSpc>
              <a:spcBef>
                <a:spcPts val="1500"/>
              </a:spcBef>
              <a:buNone/>
              <a:defRPr sz="2400"/>
            </a:pPr>
            <a:endParaRPr lang="es-ES" dirty="0" smtClean="0"/>
          </a:p>
          <a:p>
            <a:pPr marL="16329" indent="0">
              <a:lnSpc>
                <a:spcPct val="90000"/>
              </a:lnSpc>
              <a:spcBef>
                <a:spcPts val="1500"/>
              </a:spcBef>
              <a:buNone/>
              <a:defRPr sz="2400"/>
            </a:pPr>
            <a:r>
              <a:rPr lang="es-ES" dirty="0" err="1"/>
              <a:t>D</a:t>
            </a:r>
            <a:r>
              <a:rPr lang="es-ES" dirty="0" err="1" smtClean="0"/>
              <a:t>etailed</a:t>
            </a:r>
            <a:r>
              <a:rPr lang="es-ES" dirty="0" smtClean="0"/>
              <a:t> </a:t>
            </a:r>
            <a:r>
              <a:rPr lang="es-ES" dirty="0" err="1" smtClean="0"/>
              <a:t>write</a:t>
            </a:r>
            <a:r>
              <a:rPr lang="es-ES" dirty="0" smtClean="0"/>
              <a:t>-up </a:t>
            </a:r>
            <a:r>
              <a:rPr lang="es-ES" dirty="0" err="1" smtClean="0"/>
              <a:t>available</a:t>
            </a:r>
            <a:r>
              <a:rPr lang="es-ES" dirty="0" smtClean="0"/>
              <a:t> at </a:t>
            </a:r>
            <a:r>
              <a:rPr lang="es-ES" sz="2400" dirty="0" smtClean="0">
                <a:hlinkClick r:id="rId2"/>
              </a:rPr>
              <a:t>https</a:t>
            </a:r>
            <a:r>
              <a:rPr lang="es-ES" sz="2400" dirty="0">
                <a:hlinkClick r:id="rId2"/>
              </a:rPr>
              <a:t>://</a:t>
            </a:r>
            <a:r>
              <a:rPr lang="es-ES" sz="2400" dirty="0" smtClean="0">
                <a:hlinkClick r:id="rId2"/>
              </a:rPr>
              <a:t>git.io/fNYC6</a:t>
            </a:r>
            <a:endParaRPr dirty="0"/>
          </a:p>
        </p:txBody>
      </p:sp>
      <p:sp>
        <p:nvSpPr>
          <p:cNvPr id="1458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we learned</a:t>
            </a:r>
          </a:p>
        </p:txBody>
      </p:sp>
      <p:sp>
        <p:nvSpPr>
          <p:cNvPr id="146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20699" y="1530350"/>
            <a:ext cx="7243000" cy="305241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GB" dirty="0"/>
              <a:t>Making setup for 1st time users easier would be good. A preconfigured environment would be good.</a:t>
            </a: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GB" dirty="0" smtClean="0"/>
              <a:t>We need to use IDEs </a:t>
            </a:r>
            <a:r>
              <a:rPr lang="en-GB" dirty="0"/>
              <a:t>for debugging </a:t>
            </a:r>
            <a:r>
              <a:rPr lang="en-GB" dirty="0" smtClean="0"/>
              <a:t>(</a:t>
            </a:r>
            <a:r>
              <a:rPr lang="en-GB" dirty="0"/>
              <a:t>e.g</a:t>
            </a:r>
            <a:r>
              <a:rPr lang="en-GB" dirty="0" smtClean="0"/>
              <a:t>., Keil </a:t>
            </a:r>
            <a:r>
              <a:rPr lang="en-GB" dirty="0" err="1"/>
              <a:t>uVision</a:t>
            </a:r>
            <a:r>
              <a:rPr lang="en-GB" dirty="0"/>
              <a:t> </a:t>
            </a:r>
            <a:r>
              <a:rPr lang="en-GB" dirty="0" smtClean="0"/>
              <a:t>5) </a:t>
            </a: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example </a:t>
            </a:r>
            <a:r>
              <a:rPr lang="en-GB" dirty="0"/>
              <a:t>project or software </a:t>
            </a:r>
            <a:r>
              <a:rPr lang="en-GB" dirty="0" smtClean="0"/>
              <a:t>packs</a:t>
            </a:r>
            <a:endParaRPr lang="en-GB" dirty="0"/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GB" dirty="0"/>
              <a:t>New development board works but we bricked 3 boards (potential issue on Macs).</a:t>
            </a: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GB" dirty="0"/>
              <a:t>Getting to a small </a:t>
            </a:r>
            <a:r>
              <a:rPr lang="en-GB" dirty="0" err="1"/>
              <a:t>codesize</a:t>
            </a:r>
            <a:r>
              <a:rPr lang="en-GB" dirty="0"/>
              <a:t> for the bootloader will be difficult with CBOR and COSE. </a:t>
            </a: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GB" dirty="0"/>
              <a:t>Parsing of CBOR encoded manifest is not straightforward</a:t>
            </a:r>
            <a:r>
              <a:rPr lang="en-GB" dirty="0" smtClean="0"/>
              <a:t>.</a:t>
            </a: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GB" dirty="0" smtClean="0"/>
              <a:t>Manifest could use map instead of array for simpler parsing. </a:t>
            </a:r>
            <a:endParaRPr lang="en-GB" dirty="0"/>
          </a:p>
        </p:txBody>
      </p:sp>
      <p:sp>
        <p:nvSpPr>
          <p:cNvPr id="1462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204</Words>
  <Application>Microsoft Office PowerPoint</Application>
  <PresentationFormat>On-screen Show (16:9)</PresentationFormat>
  <Paragraphs>41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IETF Hackathon: Software Updates for IoT (SUIT)</vt:lpstr>
      <vt:lpstr>Hackathon Plan Software Updates for IoT</vt:lpstr>
      <vt:lpstr>The Group</vt:lpstr>
      <vt:lpstr>What got done</vt:lpstr>
      <vt:lpstr>What we learned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IETF Hackathon: &lt;Project Name&gt;</dc:title>
  <dc:creator>Hannes Tschofenig</dc:creator>
  <cp:lastModifiedBy>Hannes Tschofenig</cp:lastModifiedBy>
  <cp:revision>10</cp:revision>
  <dcterms:modified xsi:type="dcterms:W3CDTF">2018-07-15T17:14:16Z</dcterms:modified>
</cp:coreProperties>
</file>